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56" r:id="rId2"/>
    <p:sldId id="358" r:id="rId3"/>
    <p:sldId id="333" r:id="rId4"/>
    <p:sldId id="324" r:id="rId5"/>
    <p:sldId id="435" r:id="rId6"/>
    <p:sldId id="440" r:id="rId7"/>
    <p:sldId id="436" r:id="rId8"/>
    <p:sldId id="438" r:id="rId9"/>
    <p:sldId id="441" r:id="rId10"/>
    <p:sldId id="439" r:id="rId11"/>
    <p:sldId id="442" r:id="rId12"/>
    <p:sldId id="443" r:id="rId13"/>
    <p:sldId id="444" r:id="rId14"/>
    <p:sldId id="446" r:id="rId15"/>
    <p:sldId id="447" r:id="rId16"/>
    <p:sldId id="448" r:id="rId17"/>
    <p:sldId id="450" r:id="rId18"/>
    <p:sldId id="451" r:id="rId19"/>
    <p:sldId id="452" r:id="rId20"/>
    <p:sldId id="453" r:id="rId21"/>
    <p:sldId id="454" r:id="rId22"/>
    <p:sldId id="434" r:id="rId23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、封底" id="{B5FEBBAD-490C-4448-9788-CD15636D54FC}">
          <p14:sldIdLst>
            <p14:sldId id="356"/>
            <p14:sldId id="358"/>
          </p14:sldIdLst>
        </p14:section>
        <p14:section name="目录篇" id="{CD1E8974-34A1-224D-BB13-C63BA5A94756}">
          <p14:sldIdLst>
            <p14:sldId id="333"/>
            <p14:sldId id="324"/>
            <p14:sldId id="435"/>
            <p14:sldId id="440"/>
            <p14:sldId id="436"/>
            <p14:sldId id="438"/>
            <p14:sldId id="441"/>
            <p14:sldId id="439"/>
            <p14:sldId id="442"/>
            <p14:sldId id="443"/>
            <p14:sldId id="444"/>
            <p14:sldId id="446"/>
            <p14:sldId id="447"/>
            <p14:sldId id="448"/>
            <p14:sldId id="450"/>
            <p14:sldId id="451"/>
            <p14:sldId id="452"/>
            <p14:sldId id="453"/>
            <p14:sldId id="454"/>
          </p14:sldIdLst>
        </p14:section>
        <p14:section name="封底" id="{E316E9BA-DAC3-9341-859C-5D8BBDF27D35}">
          <p14:sldIdLst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EA"/>
    <a:srgbClr val="FF8C21"/>
    <a:srgbClr val="F8F8F9"/>
    <a:srgbClr val="4A68D6"/>
    <a:srgbClr val="70AE47"/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9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21F9-378A-CD4D-A916-8A84E8774933}" type="datetimeFigureOut">
              <a:rPr kumimoji="1" lang="zh-CN" altLang="en-US" smtClean="0"/>
              <a:t>2023/10/15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g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gl/lv_driv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16024-98ED-1D20-E836-267469B9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8" y="1329868"/>
            <a:ext cx="2133333" cy="48190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4110607" y="1830604"/>
            <a:ext cx="6920916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其中重要的文件包括：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lv_port_disp_template.c </a:t>
            </a:r>
            <a:r>
              <a:rPr lang="zh-CN" altLang="en-US" dirty="0"/>
              <a:t>初始化显示驱动以及设置画图方式等与屏幕显示有关的操作。</a:t>
            </a:r>
            <a:endParaRPr lang="fr-FR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lv_port_indev_template.c </a:t>
            </a:r>
            <a:r>
              <a:rPr lang="zh-CN" altLang="en-US" dirty="0"/>
              <a:t>初始化输入设备。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</a:t>
            </a:r>
            <a:r>
              <a:rPr lang="fr-FR" altLang="zh-CN" dirty="0"/>
              <a:t>lv_conf_template.h </a:t>
            </a:r>
            <a:r>
              <a:rPr lang="en-US" altLang="zh-CN" dirty="0" err="1"/>
              <a:t>lvgl</a:t>
            </a:r>
            <a:r>
              <a:rPr lang="zh-CN" altLang="en-US" dirty="0"/>
              <a:t>的配置文件。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以及各组件库</a:t>
            </a:r>
            <a:r>
              <a:rPr lang="en-US" altLang="zh-CN" dirty="0"/>
              <a:t>.c</a:t>
            </a:r>
            <a:r>
              <a:rPr lang="zh-CN" altLang="en-US" dirty="0"/>
              <a:t>文件。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7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015509" cy="21276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在将</a:t>
            </a:r>
            <a:r>
              <a:rPr lang="en-US" altLang="zh-CN" dirty="0" err="1"/>
              <a:t>lvgl</a:t>
            </a:r>
            <a:r>
              <a:rPr lang="zh-CN" altLang="en-US" dirty="0"/>
              <a:t>库移植好后，就可以进行初始化</a:t>
            </a:r>
            <a:r>
              <a:rPr lang="en-US" altLang="zh-CN" dirty="0" err="1"/>
              <a:t>lvgl</a:t>
            </a:r>
            <a:r>
              <a:rPr lang="zh-CN" altLang="en-US" dirty="0"/>
              <a:t>了，初始化顺序大致以下几点：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、调用</a:t>
            </a:r>
            <a:r>
              <a:rPr lang="en-US" altLang="zh-CN" dirty="0" err="1"/>
              <a:t>lv_init</a:t>
            </a:r>
            <a:r>
              <a:rPr lang="en-US" altLang="zh-CN" dirty="0"/>
              <a:t>()</a:t>
            </a:r>
            <a:r>
              <a:rPr lang="zh-CN" altLang="en-US" dirty="0"/>
              <a:t>初始化</a:t>
            </a:r>
            <a:r>
              <a:rPr lang="en-US" altLang="zh-CN" dirty="0" err="1"/>
              <a:t>lvgl</a:t>
            </a:r>
            <a:r>
              <a:rPr lang="zh-CN" altLang="en-US" dirty="0"/>
              <a:t>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 err="1"/>
              <a:t>lv_port_disp_init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lv_port_indev_init</a:t>
            </a:r>
            <a:r>
              <a:rPr lang="en-US" altLang="zh-CN" dirty="0"/>
              <a:t>()</a:t>
            </a:r>
            <a:r>
              <a:rPr lang="zh-CN" altLang="en-US" dirty="0"/>
              <a:t>中初始化并注册显示和输入设备驱动；</a:t>
            </a:r>
            <a:br>
              <a:rPr lang="en-US" altLang="zh-CN" dirty="0"/>
            </a:br>
            <a:r>
              <a:rPr lang="en-US" altLang="zh-CN" dirty="0"/>
              <a:t>3</a:t>
            </a:r>
            <a:r>
              <a:rPr lang="zh-CN" altLang="en-US" dirty="0"/>
              <a:t>、在中断中定时调用</a:t>
            </a:r>
            <a:r>
              <a:rPr lang="en-US" altLang="zh-CN" dirty="0" err="1"/>
              <a:t>lv_tick_inc</a:t>
            </a:r>
            <a:r>
              <a:rPr lang="en-US" altLang="zh-CN" dirty="0"/>
              <a:t>(x)</a:t>
            </a:r>
            <a:r>
              <a:rPr lang="zh-CN" altLang="en-US" dirty="0"/>
              <a:t>，用于</a:t>
            </a:r>
            <a:r>
              <a:rPr lang="en-US" altLang="zh-CN" dirty="0" err="1"/>
              <a:t>lvgl</a:t>
            </a:r>
            <a:r>
              <a:rPr lang="zh-CN" altLang="en-US" dirty="0"/>
              <a:t>内部计时。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、在主函数中定时调用</a:t>
            </a:r>
            <a:r>
              <a:rPr lang="en-US" altLang="zh-CN" dirty="0" err="1"/>
              <a:t>lv_task_handler</a:t>
            </a:r>
            <a:r>
              <a:rPr lang="en-US" altLang="zh-CN" dirty="0"/>
              <a:t>()</a:t>
            </a:r>
            <a:r>
              <a:rPr lang="zh-CN" altLang="en-US" dirty="0"/>
              <a:t>，用于处理</a:t>
            </a:r>
            <a:r>
              <a:rPr lang="en-US" altLang="zh-CN" dirty="0" err="1"/>
              <a:t>lvgl</a:t>
            </a:r>
            <a:r>
              <a:rPr lang="zh-CN" altLang="en-US" dirty="0"/>
              <a:t>相关的任务，比如定时刷新页面。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874AC-006C-478F-1B52-D51094D1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22" y="1391203"/>
            <a:ext cx="5754095" cy="47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4865551" cy="1231106"/>
            <a:chOff x="3045578" y="2481840"/>
            <a:chExt cx="4865551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4517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LVGL</a:t>
              </a:r>
              <a:r>
                <a:rPr lang="zh-CN" altLang="en-US" sz="3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的功能和特性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对象的基本属性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482566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 </a:t>
            </a:r>
            <a:r>
              <a:rPr lang="en-US" altLang="zh-CN" dirty="0"/>
              <a:t>LVGL </a:t>
            </a:r>
            <a:r>
              <a:rPr lang="zh-CN" altLang="en-US" dirty="0"/>
              <a:t>中，用户界面的基本构建块是对象，也称为小部件</a:t>
            </a:r>
            <a:r>
              <a:rPr lang="en-US" altLang="zh-CN" dirty="0"/>
              <a:t>(widget)</a:t>
            </a:r>
            <a:r>
              <a:rPr lang="zh-CN" altLang="en-US" dirty="0"/>
              <a:t>。例如，按钮，标签，图像，列表，图表或文本区域。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C32E84-45D0-06D7-AA3C-F249C1C4982E}"/>
              </a:ext>
            </a:extLst>
          </p:cNvPr>
          <p:cNvSpPr/>
          <p:nvPr/>
        </p:nvSpPr>
        <p:spPr>
          <a:xfrm>
            <a:off x="606874" y="2361585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、对象的基本属性（所有对象共有的）：位置、大小、父组件等等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7D3D59-77E4-C2CE-9205-C786C35026D5}"/>
              </a:ext>
            </a:extLst>
          </p:cNvPr>
          <p:cNvSpPr/>
          <p:nvPr/>
        </p:nvSpPr>
        <p:spPr>
          <a:xfrm>
            <a:off x="606874" y="2988430"/>
            <a:ext cx="10482566" cy="20814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、对象的工作机制：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亲子结构</a:t>
            </a:r>
            <a:r>
              <a:rPr lang="zh-CN" altLang="en-US" dirty="0"/>
              <a:t>：</a:t>
            </a:r>
            <a:r>
              <a:rPr lang="zh-CN" altLang="en-US" sz="1600" dirty="0"/>
              <a:t>父对象可以作为其子对象的容器。子对象跟随父对象，如果父对象移动，则子对象一起移动，并且子对象只能在父对象内可见，当父对象删除时，其子对象都会一起删除。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62686A-2B55-2A1E-37FE-0DB61911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50" y="3912928"/>
            <a:ext cx="3556933" cy="25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显示和输入设备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419543"/>
            <a:ext cx="10482566" cy="29586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</a:t>
            </a:r>
            <a:r>
              <a:rPr lang="en-US" altLang="zh-CN" dirty="0"/>
              <a:t>LVGL</a:t>
            </a:r>
            <a:r>
              <a:rPr lang="zh-CN" altLang="en-US" dirty="0"/>
              <a:t>输入设备中，通常有这几种类型：指针类型输入设备，如鼠标和触控板；键盘；旋钮编码器；按钮。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/>
              <a:t>LVGL</a:t>
            </a:r>
            <a:r>
              <a:rPr lang="zh-CN" altLang="en-US" dirty="0"/>
              <a:t>的输入设备初始化时，在定时器实现了一系列对应的输入事件并返回给对应的设备，比如按下释放、编码器左旋右旋长按等，用户只需在对应的事件中执行相应操作即可。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、多个对象可以绑定同一个事件回调，并且事件的刷新不仅可以通过输入设备触发，而且也可以手动发送事件。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F8F054-4172-47F3-31F7-565483BB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95" y="444989"/>
            <a:ext cx="6076190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显示和输入设备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176263"/>
            <a:ext cx="10482566" cy="337143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LVGL</a:t>
            </a:r>
            <a:r>
              <a:rPr lang="zh-CN" altLang="en-US" dirty="0"/>
              <a:t>的显存</a:t>
            </a:r>
            <a:r>
              <a:rPr lang="en-US" altLang="zh-CN" dirty="0"/>
              <a:t>buffer</a:t>
            </a:r>
            <a:r>
              <a:rPr lang="zh-CN" altLang="en-US" dirty="0"/>
              <a:t>分为</a:t>
            </a:r>
            <a:r>
              <a:rPr lang="en-US" altLang="zh-CN" dirty="0"/>
              <a:t>3</a:t>
            </a:r>
            <a:r>
              <a:rPr lang="zh-CN" altLang="en-US" dirty="0"/>
              <a:t>种：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单</a:t>
            </a:r>
            <a:r>
              <a:rPr lang="en-US" altLang="zh-CN" dirty="0"/>
              <a:t>buffer</a:t>
            </a:r>
            <a:r>
              <a:rPr lang="zh-CN" altLang="en-US" dirty="0"/>
              <a:t>缓冲区：画面被分割为</a:t>
            </a:r>
            <a:r>
              <a:rPr lang="en-US" altLang="zh-CN" dirty="0"/>
              <a:t>buffer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大小，分块刷新，只有局部需要刷新时才会刷新对应的区域。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非全尺寸双</a:t>
            </a:r>
            <a:r>
              <a:rPr lang="en-US" altLang="zh-CN" dirty="0"/>
              <a:t>buffer</a:t>
            </a:r>
            <a:r>
              <a:rPr lang="zh-CN" altLang="en-US" dirty="0"/>
              <a:t>缓冲区：两个非屏幕大小的缓冲区，一个作为显示缓冲区，另一个缓冲区的内容发送到后台显示，实现了刷新和渲染的并行处理。这种情况适合有</a:t>
            </a:r>
            <a:r>
              <a:rPr lang="en-US" altLang="zh-CN" dirty="0" err="1"/>
              <a:t>dma</a:t>
            </a:r>
            <a:r>
              <a:rPr lang="zh-CN" altLang="en-US" dirty="0"/>
              <a:t>或者其他显存加速设备的芯片。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全尺寸双</a:t>
            </a:r>
            <a:r>
              <a:rPr lang="en-US" altLang="zh-CN" dirty="0"/>
              <a:t>buffer</a:t>
            </a:r>
            <a:r>
              <a:rPr lang="zh-CN" altLang="en-US" dirty="0"/>
              <a:t>缓冲区：与非全尺寸双</a:t>
            </a:r>
            <a:r>
              <a:rPr lang="en-US" altLang="zh-CN" dirty="0"/>
              <a:t>buffer</a:t>
            </a:r>
            <a:r>
              <a:rPr lang="zh-CN" altLang="en-US" dirty="0"/>
              <a:t>不同，缓冲区内提供的是整块屏幕的内容，而不是某块的内容，驱动程序可以简单地将帧缓冲区的地址更改为从 </a:t>
            </a:r>
            <a:r>
              <a:rPr lang="en-US" altLang="zh-CN" dirty="0"/>
              <a:t>LVGL </a:t>
            </a:r>
            <a:r>
              <a:rPr lang="zh-CN" altLang="en-US" dirty="0"/>
              <a:t>接收的缓冲区。因此，当</a:t>
            </a:r>
            <a:r>
              <a:rPr lang="en-US" altLang="zh-CN" dirty="0"/>
              <a:t>MCU</a:t>
            </a:r>
            <a:r>
              <a:rPr lang="zh-CN" altLang="en-US" dirty="0"/>
              <a:t>具有 </a:t>
            </a:r>
            <a:r>
              <a:rPr lang="en-US" altLang="zh-CN" dirty="0"/>
              <a:t>LCD/TFT </a:t>
            </a:r>
            <a:r>
              <a:rPr lang="zh-CN" altLang="en-US" dirty="0"/>
              <a:t>接口且帧缓冲区只是 </a:t>
            </a:r>
            <a:r>
              <a:rPr lang="en-US" altLang="zh-CN" dirty="0"/>
              <a:t>RAM </a:t>
            </a:r>
            <a:r>
              <a:rPr lang="zh-CN" altLang="en-US" dirty="0"/>
              <a:t>中的一个位置时，这种方法的效果很好。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30DDBF-7D29-7853-3C54-D30EFA7AC914}"/>
              </a:ext>
            </a:extLst>
          </p:cNvPr>
          <p:cNvSpPr/>
          <p:nvPr/>
        </p:nvSpPr>
        <p:spPr>
          <a:xfrm>
            <a:off x="606874" y="4708221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、屏幕可选的一些参数：分辨率、颜色深度、显示方向、刷新时间。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69FAA2-A46D-A5F9-10AF-16CCA51B7DF4}"/>
              </a:ext>
            </a:extLst>
          </p:cNvPr>
          <p:cNvSpPr/>
          <p:nvPr/>
        </p:nvSpPr>
        <p:spPr>
          <a:xfrm>
            <a:off x="606874" y="5334384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、屏幕刷新机制：某些对象的事件触发重绘、内部定时刷新。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46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字体和图片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176263"/>
            <a:ext cx="10482566" cy="12966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内置字体：包含所有</a:t>
            </a:r>
            <a:r>
              <a:rPr lang="en-US" altLang="zh-CN" dirty="0"/>
              <a:t>ASCII</a:t>
            </a:r>
            <a:r>
              <a:rPr lang="zh-CN" altLang="en-US" dirty="0"/>
              <a:t>字符，度数符号（</a:t>
            </a:r>
            <a:r>
              <a:rPr lang="en-US" altLang="zh-CN" dirty="0"/>
              <a:t>U + 00B0</a:t>
            </a:r>
            <a:r>
              <a:rPr lang="zh-CN" altLang="en-US" dirty="0"/>
              <a:t>），项目符号（</a:t>
            </a:r>
            <a:r>
              <a:rPr lang="en-US" altLang="zh-CN" dirty="0"/>
              <a:t>U + 2022</a:t>
            </a:r>
            <a:r>
              <a:rPr lang="zh-CN" altLang="en-US" dirty="0"/>
              <a:t>）和内置符号。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使用时指定使用的字号即可：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lv_style_set_text_font</a:t>
            </a:r>
            <a:r>
              <a:rPr lang="en-US" altLang="zh-CN" dirty="0"/>
              <a:t>(&amp;label,  LV_STATE_DEFAULT,  &amp;lv_font_montserrat_28);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61F39-9E40-74D8-3E3A-3410A496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04" y="2472900"/>
            <a:ext cx="2290378" cy="4116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0868BC-73B8-A9E6-AD9B-0BEE574F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40" y="2472900"/>
            <a:ext cx="4389883" cy="42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字体和图片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176263"/>
            <a:ext cx="10482566" cy="17121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自定义字体：</a:t>
            </a:r>
            <a:r>
              <a:rPr lang="en-US" altLang="zh-CN" dirty="0"/>
              <a:t>LVGL</a:t>
            </a:r>
            <a:r>
              <a:rPr lang="zh-CN" altLang="en-US" dirty="0"/>
              <a:t>官方提供了一个在线字体转换的工具：</a:t>
            </a:r>
            <a:r>
              <a:rPr lang="en-US" altLang="zh-CN" dirty="0"/>
              <a:t>https://lvgl.io/tools/fontconverter</a:t>
            </a:r>
            <a:br>
              <a:rPr lang="en-US" altLang="zh-CN" dirty="0"/>
            </a:br>
            <a:r>
              <a:rPr lang="zh-CN" altLang="en-US" dirty="0"/>
              <a:t>可以将字体文件转化成供</a:t>
            </a:r>
            <a:r>
              <a:rPr lang="en-US" altLang="zh-CN" dirty="0"/>
              <a:t>LVGL</a:t>
            </a:r>
            <a:r>
              <a:rPr lang="zh-CN" altLang="en-US" dirty="0"/>
              <a:t>使用的字体</a:t>
            </a:r>
            <a:r>
              <a:rPr lang="en-US" altLang="zh-CN" dirty="0"/>
              <a:t>C</a:t>
            </a:r>
            <a:r>
              <a:rPr lang="zh-CN" altLang="en-US" dirty="0"/>
              <a:t>文件。</a:t>
            </a:r>
            <a:br>
              <a:rPr lang="en-US" altLang="zh-CN" dirty="0"/>
            </a:br>
            <a:r>
              <a:rPr lang="zh-CN" altLang="en-US" dirty="0"/>
              <a:t>另外可以也将字体制作为</a:t>
            </a:r>
            <a:r>
              <a:rPr lang="en-US" altLang="zh-CN" dirty="0"/>
              <a:t>bin</a:t>
            </a:r>
            <a:r>
              <a:rPr lang="zh-CN" altLang="en-US" dirty="0"/>
              <a:t>文件导入使用：</a:t>
            </a:r>
            <a:r>
              <a:rPr lang="en-US" altLang="zh-CN" dirty="0"/>
              <a:t>http://dz.lfly.xyz/forum.php?mod=viewthread&amp;tid=72&amp;extra=page%3D1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969208-F4BF-E2AC-9F62-67DED17C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49" y="2888398"/>
            <a:ext cx="4462946" cy="36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字体和图片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268542"/>
            <a:ext cx="10482566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图片的存储和加载：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文件直接加载在</a:t>
            </a:r>
            <a:r>
              <a:rPr lang="en-US" altLang="zh-CN" dirty="0"/>
              <a:t>ram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、以文件形式如</a:t>
            </a:r>
            <a:r>
              <a:rPr lang="en-US" altLang="zh-CN" dirty="0"/>
              <a:t>PNG</a:t>
            </a:r>
            <a:r>
              <a:rPr lang="zh-CN" altLang="en-US" dirty="0"/>
              <a:t>、</a:t>
            </a:r>
            <a:r>
              <a:rPr lang="en-US" altLang="zh-CN" dirty="0"/>
              <a:t>JPG</a:t>
            </a:r>
            <a:r>
              <a:rPr lang="zh-CN" altLang="en-US" dirty="0"/>
              <a:t>保存，使用时需要通过图像解码器来获取图片信息。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28B7D3-2D3A-EF9C-13BA-D3F638C7BBF1}"/>
              </a:ext>
            </a:extLst>
          </p:cNvPr>
          <p:cNvSpPr/>
          <p:nvPr/>
        </p:nvSpPr>
        <p:spPr>
          <a:xfrm>
            <a:off x="658015" y="2135213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图片在线转换器：</a:t>
            </a:r>
            <a:r>
              <a:rPr lang="en-US" altLang="zh-CN" dirty="0"/>
              <a:t>https://lvgl.io/tools/imageconverter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FADD3-C0C5-C42A-12E3-4EAD8CD3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84" y="3171305"/>
            <a:ext cx="4779181" cy="33430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78DBA7-4F91-9DCB-A225-C60300474318}"/>
              </a:ext>
            </a:extLst>
          </p:cNvPr>
          <p:cNvSpPr/>
          <p:nvPr/>
        </p:nvSpPr>
        <p:spPr>
          <a:xfrm>
            <a:off x="658015" y="2631827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使用方法：</a:t>
            </a:r>
            <a:r>
              <a:rPr lang="en-US" altLang="zh-CN" dirty="0" err="1"/>
              <a:t>lv_img_set_src</a:t>
            </a:r>
            <a:r>
              <a:rPr lang="en-US" altLang="zh-CN" dirty="0"/>
              <a:t>(</a:t>
            </a:r>
            <a:r>
              <a:rPr lang="en-US" altLang="zh-CN" dirty="0" err="1"/>
              <a:t>img_bg</a:t>
            </a:r>
            <a:r>
              <a:rPr lang="en-US" altLang="zh-CN" dirty="0"/>
              <a:t>, &amp;</a:t>
            </a:r>
            <a:r>
              <a:rPr lang="en-US" altLang="zh-CN" dirty="0" err="1"/>
              <a:t>img_clock</a:t>
            </a:r>
            <a:r>
              <a:rPr lang="en-US" altLang="zh-C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671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4480830" cy="1231106"/>
            <a:chOff x="3045578" y="2481840"/>
            <a:chExt cx="4480830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0669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LVGL</a:t>
              </a:r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的使用总结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1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112" y="2366729"/>
            <a:ext cx="4793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如何使用</a:t>
            </a:r>
            <a:r>
              <a:rPr lang="en-US" altLang="zh-CN" sz="3400" dirty="0" err="1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lvgl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制作</a:t>
            </a:r>
            <a:r>
              <a:rPr lang="en-US" altLang="zh-CN" sz="3400" dirty="0" err="1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界面</a:t>
            </a:r>
            <a:endParaRPr kumimoji="1" lang="zh-CN" altLang="en-US" sz="3400" dirty="0">
              <a:solidFill>
                <a:schemeClr val="bg1"/>
              </a:solidFill>
              <a:latin typeface="Microsoft YaHei Regular" panose="020B0A02040204020203" charset="-122"/>
              <a:ea typeface="Microsoft YaHei Regular" panose="020B0A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780" y="33511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主讲人：梁文添</a:t>
            </a:r>
          </a:p>
        </p:txBody>
      </p:sp>
      <p:pic>
        <p:nvPicPr>
          <p:cNvPr id="8" name="图片 7" descr="横排-中英文-白（r标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0" y="467112"/>
            <a:ext cx="1687830" cy="53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使用总结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612490"/>
            <a:ext cx="10482566" cy="33741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优点：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、跨平台支持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支持多种嵌入式平台，包括</a:t>
            </a:r>
            <a:r>
              <a:rPr lang="en-US" altLang="zh-CN" dirty="0"/>
              <a:t>STM32</a:t>
            </a:r>
            <a:r>
              <a:rPr lang="zh-CN" altLang="en-US" dirty="0"/>
              <a:t>、</a:t>
            </a:r>
            <a:r>
              <a:rPr lang="en-US" altLang="zh-CN" dirty="0"/>
              <a:t>ESP32</a:t>
            </a:r>
            <a:r>
              <a:rPr lang="zh-CN" altLang="en-US" dirty="0"/>
              <a:t>、</a:t>
            </a:r>
            <a:r>
              <a:rPr lang="en-US" altLang="zh-CN" dirty="0"/>
              <a:t>Raspberry Pi</a:t>
            </a:r>
            <a:r>
              <a:rPr lang="zh-CN" altLang="en-US" dirty="0"/>
              <a:t>等，以及一些桌面平台，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在不同平台上开发可以重用一部分代码。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、比较丰富的界面组件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提供了各种用户界面元素，如按钮、标签、文本框、图表、滑块等，可以创建多样化和丰富的图形界面。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、显示和输入设备的支持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实现显示和输入设备中间层的大量工作，开发者只需要提供屏幕和输入设备的底层驱动代码即可，可以专注于界面的实现，需要太多关心中间层的响应过程。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、轻量级和高效</a:t>
            </a:r>
            <a:r>
              <a:rPr lang="zh-CN" altLang="en-US" dirty="0"/>
              <a:t>：占用少量内存和处理器资源，适用于资源受限的嵌入式设备。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21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使用总结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612490"/>
            <a:ext cx="10482566" cy="33741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缺点：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、内存和资源管理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本身有自定义内存分配器，但不一定使用所使用的平台，需要做优化；字体和图片需要占用部分资源，而且特定格式的图片还需要调用第三图片解码器加载。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、多任务</a:t>
            </a:r>
            <a:r>
              <a:rPr lang="en-US" altLang="zh-CN" b="1" dirty="0"/>
              <a:t>/</a:t>
            </a:r>
            <a:r>
              <a:rPr lang="zh-CN" altLang="en-US" b="1" dirty="0"/>
              <a:t>线程管理</a:t>
            </a:r>
            <a:r>
              <a:rPr lang="zh-CN" altLang="en-US" dirty="0"/>
              <a:t>：如果应用程序使用多任务或多线程，需要谨慎处理，</a:t>
            </a:r>
            <a:r>
              <a:rPr lang="en-US" altLang="zh-CN" dirty="0"/>
              <a:t>LVGL</a:t>
            </a:r>
            <a:r>
              <a:rPr lang="zh-CN" altLang="en-US" dirty="0"/>
              <a:t>默认情况下</a:t>
            </a:r>
            <a:r>
              <a:rPr lang="zh-CN" altLang="en-US" b="1" dirty="0"/>
              <a:t>不是线程安全的</a:t>
            </a:r>
            <a:r>
              <a:rPr lang="zh-CN" altLang="en-US" dirty="0"/>
              <a:t>，在中断或是在其他任务调用</a:t>
            </a:r>
            <a:r>
              <a:rPr lang="en-US" altLang="zh-CN" dirty="0"/>
              <a:t>LVGL</a:t>
            </a:r>
            <a:r>
              <a:rPr lang="zh-CN" altLang="en-US" dirty="0"/>
              <a:t>相关函数时需要加互斥锁。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、版本和依赖问题</a:t>
            </a:r>
            <a:r>
              <a:rPr lang="zh-CN" altLang="en-US" dirty="0"/>
              <a:t>：需要</a:t>
            </a:r>
            <a:r>
              <a:rPr lang="en-US" altLang="zh-CN" dirty="0"/>
              <a:t>LVGL</a:t>
            </a:r>
            <a:r>
              <a:rPr lang="zh-CN" altLang="en-US" dirty="0"/>
              <a:t>不同版本之间差异，不同版本的库函数改动大，并且可能依赖于其他库或组件，这可能会导致版本兼容性问题。。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、性能限制</a:t>
            </a:r>
            <a:r>
              <a:rPr lang="zh-CN" altLang="en-US" dirty="0"/>
              <a:t>：资源受限的设备，需要做更多的精简以减少内存的占用。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46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底设计-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16108" y="2754064"/>
            <a:ext cx="2159566" cy="1009603"/>
            <a:chOff x="710119" y="2208179"/>
            <a:chExt cx="2159566" cy="1009603"/>
          </a:xfrm>
        </p:grpSpPr>
        <p:sp>
          <p:nvSpPr>
            <p:cNvPr id="3" name="文本框 2"/>
            <p:cNvSpPr txBox="1"/>
            <p:nvPr/>
          </p:nvSpPr>
          <p:spPr>
            <a:xfrm>
              <a:off x="710119" y="2694562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119" y="220817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0414" y="23496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竖版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48C02D-53FB-A862-AE9B-577E9268111D}"/>
              </a:ext>
            </a:extLst>
          </p:cNvPr>
          <p:cNvGrpSpPr/>
          <p:nvPr/>
        </p:nvGrpSpPr>
        <p:grpSpPr>
          <a:xfrm>
            <a:off x="4149731" y="1966666"/>
            <a:ext cx="3892538" cy="3070781"/>
            <a:chOff x="4149731" y="2316860"/>
            <a:chExt cx="3892538" cy="299137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6979269-42D3-ABE6-D77D-BE0530D332C0}"/>
                </a:ext>
              </a:extLst>
            </p:cNvPr>
            <p:cNvGrpSpPr/>
            <p:nvPr/>
          </p:nvGrpSpPr>
          <p:grpSpPr>
            <a:xfrm>
              <a:off x="4149731" y="2316860"/>
              <a:ext cx="3892538" cy="2991375"/>
              <a:chOff x="4395451" y="2316860"/>
              <a:chExt cx="3892538" cy="2991375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395451" y="2316860"/>
                <a:ext cx="3892538" cy="2809309"/>
                <a:chOff x="3973036" y="1211399"/>
                <a:chExt cx="3892538" cy="2809309"/>
              </a:xfrm>
            </p:grpSpPr>
            <p:cxnSp>
              <p:nvCxnSpPr>
                <p:cNvPr id="62" name="直线连接符 61"/>
                <p:cNvCxnSpPr>
                  <a:cxnSpLocks/>
                  <a:stCxn id="46" idx="4"/>
                  <a:endCxn id="8" idx="4"/>
                </p:cNvCxnSpPr>
                <p:nvPr/>
              </p:nvCxnSpPr>
              <p:spPr>
                <a:xfrm flipH="1">
                  <a:off x="4614443" y="1490117"/>
                  <a:ext cx="2350" cy="2530591"/>
                </a:xfrm>
                <a:prstGeom prst="line">
                  <a:avLst/>
                </a:prstGeom>
                <a:ln w="12700">
                  <a:solidFill>
                    <a:srgbClr val="3760EA">
                      <a:alpha val="42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4010" y="1288343"/>
                  <a:ext cx="2881564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Font typeface="Arial" panose="020B0604020202020204" pitchFamily="34" charset="0"/>
                    <a:buNone/>
                  </a:pPr>
                  <a:r>
                    <a:rPr lang="zh-CN" altLang="en-US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什么是</a:t>
                  </a:r>
                  <a:r>
                    <a:rPr lang="en-US" altLang="zh-CN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LVGL</a:t>
                  </a: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973036" y="1211399"/>
                  <a:ext cx="79121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600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ea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  <a:endParaRPr kumimoji="1" lang="zh-CN" altLang="en-US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4584296" y="1425124"/>
                  <a:ext cx="64994" cy="64994"/>
                </a:xfrm>
                <a:prstGeom prst="ellipse">
                  <a:avLst/>
                </a:prstGeom>
                <a:solidFill>
                  <a:srgbClr val="4A68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3973036" y="2043647"/>
                  <a:ext cx="79121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600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ea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kumimoji="1" lang="zh-CN" altLang="en-US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4584296" y="2257372"/>
                  <a:ext cx="64994" cy="64994"/>
                </a:xfrm>
                <a:prstGeom prst="ellipse">
                  <a:avLst/>
                </a:prstGeom>
                <a:solidFill>
                  <a:srgbClr val="4A68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3973036" y="2876989"/>
                  <a:ext cx="79121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600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ea typeface="Arial" panose="020B0604020202020204" pitchFamily="34" charset="0"/>
                      <a:cs typeface="Arial" panose="020B0604020202020204" pitchFamily="34" charset="0"/>
                    </a:rPr>
                    <a:t>03</a:t>
                  </a:r>
                  <a:endParaRPr kumimoji="1" lang="zh-CN" altLang="en-US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4584296" y="3089620"/>
                  <a:ext cx="64994" cy="64994"/>
                </a:xfrm>
                <a:prstGeom prst="ellipse">
                  <a:avLst/>
                </a:prstGeom>
                <a:solidFill>
                  <a:srgbClr val="4A68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4010" y="2120361"/>
                  <a:ext cx="2881564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Font typeface="Arial" panose="020B0604020202020204" pitchFamily="34" charset="0"/>
                    <a:buNone/>
                  </a:pPr>
                  <a:r>
                    <a:rPr lang="zh-CN" altLang="en-US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如何移植和使用</a:t>
                  </a:r>
                  <a:r>
                    <a:rPr lang="en-US" altLang="zh-CN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LVGL</a:t>
                  </a:r>
                </a:p>
              </p:txBody>
            </p:sp>
            <p:sp>
              <p:nvSpPr>
                <p:cNvPr id="64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4010" y="2952379"/>
                  <a:ext cx="2881564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Font typeface="Arial" panose="020B0604020202020204" pitchFamily="34" charset="0"/>
                    <a:buNone/>
                  </a:pPr>
                  <a:r>
                    <a:rPr lang="en-US" altLang="zh-CN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LVGL</a:t>
                  </a:r>
                  <a:r>
                    <a:rPr lang="zh-CN" altLang="en-US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的特性和功能</a:t>
                  </a:r>
                  <a:endParaRPr lang="en-US" altLang="zh-CN" sz="2200" dirty="0">
                    <a:solidFill>
                      <a:srgbClr val="3760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5426BA-C35F-5B57-14B0-AB2BC66555A8}"/>
                  </a:ext>
                </a:extLst>
              </p:cNvPr>
              <p:cNvSpPr txBox="1"/>
              <p:nvPr/>
            </p:nvSpPr>
            <p:spPr>
              <a:xfrm>
                <a:off x="4395451" y="4815792"/>
                <a:ext cx="79121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kumimoji="1" lang="zh-CN" altLang="en-US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39">
                <a:extLst>
                  <a:ext uri="{FF2B5EF4-FFF2-40B4-BE49-F238E27FC236}">
                    <a16:creationId xmlns:a16="http://schemas.microsoft.com/office/drawing/2014/main" id="{A97FC408-8E42-E181-9497-3A375459E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425" y="4891899"/>
                <a:ext cx="288156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zh-CN" altLang="en-US" sz="2200" dirty="0">
                    <a:solidFill>
                      <a:srgbClr val="3760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使用总结</a:t>
                </a:r>
                <a:endPara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F292441-6131-322D-206B-2D83C000D996}"/>
                </a:ext>
              </a:extLst>
            </p:cNvPr>
            <p:cNvSpPr/>
            <p:nvPr/>
          </p:nvSpPr>
          <p:spPr>
            <a:xfrm>
              <a:off x="4758641" y="5061175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3711389" cy="1231106"/>
            <a:chOff x="3045578" y="2481840"/>
            <a:chExt cx="3711389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22975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什么是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85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01 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37D617-EF47-BE88-7EF4-E8BD44C7CFB1}"/>
              </a:ext>
            </a:extLst>
          </p:cNvPr>
          <p:cNvSpPr/>
          <p:nvPr/>
        </p:nvSpPr>
        <p:spPr>
          <a:xfrm>
            <a:off x="930574" y="1577495"/>
            <a:ext cx="9832676" cy="212744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1</a:t>
            </a:r>
            <a:r>
              <a:rPr lang="zh-CN" altLang="en-US" dirty="0">
                <a:solidFill>
                  <a:srgbClr val="374151"/>
                </a:solidFill>
              </a:rPr>
              <a:t>、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（</a:t>
            </a:r>
            <a:r>
              <a:rPr lang="en-US" altLang="zh-CN" dirty="0" err="1">
                <a:solidFill>
                  <a:srgbClr val="374151"/>
                </a:solidFill>
              </a:rPr>
              <a:t>LittlevGL</a:t>
            </a:r>
            <a:r>
              <a:rPr lang="zh-CN" altLang="en-US" dirty="0">
                <a:solidFill>
                  <a:srgbClr val="374151"/>
                </a:solidFill>
              </a:rPr>
              <a:t>）是一款开源的轻量级嵌入式图形用户界面（</a:t>
            </a:r>
            <a:r>
              <a:rPr lang="en-US" altLang="zh-CN" dirty="0">
                <a:solidFill>
                  <a:srgbClr val="374151"/>
                </a:solidFill>
              </a:rPr>
              <a:t>GUI</a:t>
            </a:r>
            <a:r>
              <a:rPr lang="zh-CN" altLang="en-US" dirty="0">
                <a:solidFill>
                  <a:srgbClr val="374151"/>
                </a:solidFill>
              </a:rPr>
              <a:t>）库，专为嵌入式系统设计，具有内存占用小，支持定制化，有非常丰富的组件库，可以创建漂亮的</a:t>
            </a:r>
            <a:r>
              <a:rPr lang="en-US" altLang="zh-CN" dirty="0">
                <a:solidFill>
                  <a:srgbClr val="374151"/>
                </a:solidFill>
              </a:rPr>
              <a:t>UI</a:t>
            </a:r>
            <a:r>
              <a:rPr lang="zh-CN" altLang="en-US" dirty="0">
                <a:solidFill>
                  <a:srgbClr val="374151"/>
                </a:solidFill>
              </a:rPr>
              <a:t>界面。</a:t>
            </a:r>
            <a:endParaRPr lang="en-US" altLang="zh-CN" dirty="0">
              <a:solidFill>
                <a:srgbClr val="37415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、支持输入设备，例如触摸板，鼠标，键盘，编码器等；支持多显示器，如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tft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，单色显示器。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3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、支持多种嵌入式平台，包括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ESP32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STM32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等，并且具有活跃的开发社区和大量的应用实例，有很多文档和示例参考。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3573EEC-4871-F7E7-44EE-B88FC41C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44" y="3844457"/>
            <a:ext cx="1932194" cy="2662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C0831D-FC76-2C7E-0735-78EB9E24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912" y="3950899"/>
            <a:ext cx="4123770" cy="2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85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01 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D03DDD0-E0C1-4BFE-DD92-33975C44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61075"/>
              </p:ext>
            </p:extLst>
          </p:nvPr>
        </p:nvGraphicFramePr>
        <p:xfrm>
          <a:off x="1251824" y="1556235"/>
          <a:ext cx="9301526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900">
                  <a:extLst>
                    <a:ext uri="{9D8B030D-6E8A-4147-A177-3AD203B41FA5}">
                      <a16:colId xmlns:a16="http://schemas.microsoft.com/office/drawing/2014/main" val="3350922734"/>
                    </a:ext>
                  </a:extLst>
                </a:gridCol>
                <a:gridCol w="7671626">
                  <a:extLst>
                    <a:ext uri="{9D8B030D-6E8A-4147-A177-3AD203B41FA5}">
                      <a16:colId xmlns:a16="http://schemas.microsoft.com/office/drawing/2014/main" val="111080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lvgl</a:t>
                      </a:r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的硬件要求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8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处理器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、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32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64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位微控制器或处理器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2320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最低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 MHz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157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Flash/ROM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对于非常重要的组件要求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&gt;64 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180 kB)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0267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RAM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静态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RAM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使用量：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~2 kB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，取决于所使用的功能和对象类型</a:t>
                      </a:r>
                      <a:endParaRPr lang="en-US" altLang="zh-CN" b="0" dirty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2.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堆栈：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8 kB)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动态数据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 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如果使用多个对象，则建议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16 kB)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。由 </a:t>
                      </a:r>
                      <a:r>
                        <a:rPr lang="en-US" altLang="zh-CN" b="0" dirty="0" err="1">
                          <a:solidFill>
                            <a:srgbClr val="4F4F4F"/>
                          </a:solidFill>
                          <a:effectLst/>
                        </a:rPr>
                        <a:t>lv_conf.h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中的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LV_MEM_SIZE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宏进行设置。</a:t>
                      </a:r>
                      <a:b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显示缓冲区：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水平分辨率”像素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10×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4.MCU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或外部显示控制器中的一帧缓冲区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9064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编译器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C99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或更高版本的编译器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6278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5250272" cy="1231106"/>
            <a:chOff x="3045578" y="2481840"/>
            <a:chExt cx="5250272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83643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如何移植和使用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1229296" y="3987448"/>
            <a:ext cx="10343579" cy="17121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本身是一个图形库。我们的应用程序通过调用 </a:t>
            </a: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库来创建 </a:t>
            </a:r>
            <a:r>
              <a:rPr lang="en-US" altLang="zh-CN" dirty="0">
                <a:solidFill>
                  <a:srgbClr val="374151"/>
                </a:solidFill>
              </a:rPr>
              <a:t>GUI </a:t>
            </a:r>
            <a:r>
              <a:rPr lang="zh-CN" altLang="en-US" dirty="0">
                <a:solidFill>
                  <a:srgbClr val="374151"/>
                </a:solidFill>
              </a:rPr>
              <a:t>。它包含一个 硬件抽象层接口，用于注册显示和输入设备驱动程序。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驱动程序除特定的驱动程序外，它还有其他的功能，可驱动显示器到 </a:t>
            </a:r>
            <a:r>
              <a:rPr lang="en-US" altLang="zh-CN" dirty="0">
                <a:solidFill>
                  <a:srgbClr val="374151"/>
                </a:solidFill>
              </a:rPr>
              <a:t>GPU (</a:t>
            </a:r>
            <a:r>
              <a:rPr lang="zh-CN" altLang="en-US" dirty="0">
                <a:solidFill>
                  <a:srgbClr val="374151"/>
                </a:solidFill>
              </a:rPr>
              <a:t>可选</a:t>
            </a:r>
            <a:r>
              <a:rPr lang="en-US" altLang="zh-CN" dirty="0">
                <a:solidFill>
                  <a:srgbClr val="374151"/>
                </a:solidFill>
              </a:rPr>
              <a:t>)</a:t>
            </a:r>
            <a:r>
              <a:rPr lang="zh-CN" altLang="en-US" dirty="0">
                <a:solidFill>
                  <a:srgbClr val="374151"/>
                </a:solidFill>
              </a:rPr>
              <a:t>、读取触摸板或按钮的输入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AB6FF-14CC-B2FC-1E81-8006533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6" y="1523645"/>
            <a:ext cx="5144348" cy="20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924210" y="1528600"/>
            <a:ext cx="10343579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要使用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，首先准备好官方的核心图形库：</a:t>
            </a:r>
            <a:endParaRPr lang="en-US" altLang="zh-CN" dirty="0">
              <a:solidFill>
                <a:srgbClr val="37415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核心图形库的官方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3"/>
              </a:rPr>
              <a:t>https://github.com/lvgl/lvgl</a:t>
            </a:r>
            <a:r>
              <a:rPr lang="zh-CN" altLang="en-US" dirty="0"/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输入输出设备驱动官方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4"/>
              </a:rPr>
              <a:t>https://github.com/lvgl/lv_drivers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其中第一个库包含</a:t>
            </a:r>
            <a:r>
              <a:rPr lang="en-US" altLang="zh-CN" dirty="0"/>
              <a:t>LVGL</a:t>
            </a:r>
            <a:r>
              <a:rPr lang="zh-CN" altLang="en-US" dirty="0"/>
              <a:t>的核心代码，第二个驱动库包含常用的屏幕驱动、触摸等输入输出设备驱动，可以用自己实现的驱动代替。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426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FmZDczNDlkYTJjMjQxMTIyYTJiMjcwYTVkMzc5N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1638</Words>
  <Application>Microsoft Office PowerPoint</Application>
  <PresentationFormat>宽屏</PresentationFormat>
  <Paragraphs>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Microsoft YaHei Bold</vt:lpstr>
      <vt:lpstr>Microsoft YaHei Regular</vt:lpstr>
      <vt:lpstr>Söhne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Jonathan Josta</cp:lastModifiedBy>
  <cp:revision>20</cp:revision>
  <dcterms:created xsi:type="dcterms:W3CDTF">2023-06-20T03:06:19Z</dcterms:created>
  <dcterms:modified xsi:type="dcterms:W3CDTF">2023-10-15T16:26:30Z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4820406085264ED2BEBEDC4EADE238DB</vt:lpwstr>
  </property>
  <property fmtid="{D5CDD505-2E9C-101B-9397-08002B2CF9AE}" pid="3" name="KSOProductBuildVer">
    <vt:lpwstr>2052-0.0.0.0</vt:lpwstr>
  </property>
</Properties>
</file>